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notesMasterIdLst>
    <p:notesMasterId r:id="rId30"/>
  </p:notesMasterIdLst>
  <p:sldIdLst>
    <p:sldId id="298" r:id="rId2"/>
    <p:sldId id="299" r:id="rId3"/>
    <p:sldId id="265" r:id="rId4"/>
    <p:sldId id="280" r:id="rId5"/>
    <p:sldId id="267" r:id="rId6"/>
    <p:sldId id="281" r:id="rId7"/>
    <p:sldId id="269" r:id="rId8"/>
    <p:sldId id="279" r:id="rId9"/>
    <p:sldId id="271" r:id="rId10"/>
    <p:sldId id="282" r:id="rId11"/>
    <p:sldId id="283" r:id="rId12"/>
    <p:sldId id="285" r:id="rId13"/>
    <p:sldId id="286" r:id="rId14"/>
    <p:sldId id="272" r:id="rId15"/>
    <p:sldId id="273" r:id="rId16"/>
    <p:sldId id="274" r:id="rId17"/>
    <p:sldId id="275" r:id="rId18"/>
    <p:sldId id="278" r:id="rId19"/>
    <p:sldId id="288" r:id="rId20"/>
    <p:sldId id="289" r:id="rId21"/>
    <p:sldId id="290" r:id="rId22"/>
    <p:sldId id="287" r:id="rId23"/>
    <p:sldId id="292" r:id="rId24"/>
    <p:sldId id="293" r:id="rId25"/>
    <p:sldId id="295" r:id="rId26"/>
    <p:sldId id="294" r:id="rId27"/>
    <p:sldId id="296" r:id="rId28"/>
    <p:sldId id="29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94660"/>
  </p:normalViewPr>
  <p:slideViewPr>
    <p:cSldViewPr snapToGrid="0">
      <p:cViewPr varScale="1">
        <p:scale>
          <a:sx n="70" d="100"/>
          <a:sy n="70" d="100"/>
        </p:scale>
        <p:origin x="9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1B7215-2A65-49A1-BE5F-1734EF75291D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30D627-3321-40E3-B092-43808C6AB4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18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30D627-3321-40E3-B092-43808C6AB47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32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2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004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77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2003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75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35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50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1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4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41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58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4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4C244-51B4-4E1F-BD5A-0B91643D1F2B}" type="datetimeFigureOut">
              <a:rPr lang="en-US" smtClean="0"/>
              <a:t>2/28/2018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-nasiri" TargetMode="External"/><Relationship Id="rId2" Type="http://schemas.openxmlformats.org/officeDocument/2006/relationships/hyperlink" Target="mailto:mail.ai@yahoo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70C0"/>
                </a:solidFill>
              </a:rPr>
              <a:t>Deep </a:t>
            </a:r>
            <a:r>
              <a:rPr lang="en-US" sz="4400" b="1" dirty="0" smtClean="0">
                <a:solidFill>
                  <a:schemeClr val="tx1"/>
                </a:solidFill>
              </a:rPr>
              <a:t>Learning Course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Majid Nasiri Manjili</a:t>
            </a:r>
          </a:p>
          <a:p>
            <a:r>
              <a:rPr lang="en-US" dirty="0" smtClean="0"/>
              <a:t>Shahid Rajaee Teacher Training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17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Receptive field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734" y="1782170"/>
            <a:ext cx="4987905" cy="404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26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647" y="1232577"/>
            <a:ext cx="7455530" cy="5045393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Soft</a:t>
            </a:r>
            <a:r>
              <a:rPr lang="en-US" dirty="0">
                <a:solidFill>
                  <a:schemeClr val="tx1"/>
                </a:solidFill>
              </a:rPr>
              <a:t>max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7291001" y="624110"/>
            <a:ext cx="2665176" cy="918417"/>
          </a:xfrm>
        </p:spPr>
        <p:txBody>
          <a:bodyPr>
            <a:normAutofit/>
          </a:bodyPr>
          <a:lstStyle/>
          <a:p>
            <a:r>
              <a:rPr lang="en-US" dirty="0" smtClean="0"/>
              <a:t>Logit </a:t>
            </a:r>
            <a:r>
              <a:rPr lang="en-US" dirty="0"/>
              <a:t>to </a:t>
            </a:r>
            <a:r>
              <a:rPr lang="en-US" dirty="0" smtClean="0"/>
              <a:t>probability</a:t>
            </a:r>
          </a:p>
          <a:p>
            <a:r>
              <a:rPr lang="en-US" dirty="0" smtClean="0"/>
              <a:t>Larger loss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9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solidFill>
                  <a:schemeClr val="accent1"/>
                </a:solidFill>
              </a:rPr>
              <a:t>Loss </a:t>
            </a:r>
            <a:r>
              <a:rPr lang="en-US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592925" y="1760559"/>
            <a:ext cx="4490263" cy="3466533"/>
          </a:xfrm>
        </p:spPr>
        <p:txBody>
          <a:bodyPr>
            <a:normAutofit/>
          </a:bodyPr>
          <a:lstStyle/>
          <a:p>
            <a:r>
              <a:rPr lang="en-US" sz="2800" b="1" dirty="0"/>
              <a:t>L1 </a:t>
            </a:r>
            <a:r>
              <a:rPr lang="en-US" sz="2800" b="1" dirty="0" smtClean="0"/>
              <a:t>Loss  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 </a:t>
            </a:r>
          </a:p>
          <a:p>
            <a:r>
              <a:rPr lang="en-US" sz="2800" b="1" dirty="0"/>
              <a:t>L2 Loss </a:t>
            </a:r>
            <a:r>
              <a:rPr lang="en-US" b="1" dirty="0"/>
              <a:t>(Mean squared </a:t>
            </a:r>
            <a:r>
              <a:rPr lang="en-US" b="1" dirty="0" smtClean="0"/>
              <a:t>Error)</a:t>
            </a:r>
          </a:p>
          <a:p>
            <a:endParaRPr lang="en-US" b="1" dirty="0" smtClean="0"/>
          </a:p>
          <a:p>
            <a:endParaRPr lang="en-US" b="1" dirty="0"/>
          </a:p>
          <a:p>
            <a:r>
              <a:rPr lang="en-US" sz="2400" b="1" dirty="0" smtClean="0"/>
              <a:t>Cross </a:t>
            </a:r>
            <a:r>
              <a:rPr lang="en-US" sz="2400" b="1" dirty="0"/>
              <a:t>Entropy </a:t>
            </a:r>
            <a:r>
              <a:rPr lang="en-US" sz="2400" b="1" dirty="0" smtClean="0"/>
              <a:t>Loss</a:t>
            </a:r>
          </a:p>
          <a:p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6581994" y="4220534"/>
                <a:ext cx="3938194" cy="1006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1994" y="4220534"/>
                <a:ext cx="3938194" cy="100655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592925" y="5227092"/>
                <a:ext cx="7264233" cy="1006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∗ 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𝐢</m:t>
                              </m:r>
                            </m:sub>
                          </m:sSub>
                          <m:r>
                            <a:rPr lang="en-US" sz="24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∗ </m:t>
                          </m:r>
                          <m:func>
                            <m:func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1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b="1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𝐢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n-US" sz="2400" b="1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2925" y="5227092"/>
                <a:ext cx="7264233" cy="100655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786571" y="1253438"/>
                <a:ext cx="3085012" cy="1006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4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</m:nary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6571" y="1253438"/>
                <a:ext cx="3085012" cy="100655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083188" y="2736289"/>
                <a:ext cx="3232423" cy="1006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sub>
                              <m: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̂"/>
                              <m:ctrlPr>
                                <a:rPr lang="en-US" sz="24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𝐢</m:t>
                                  </m:r>
                                </m:sub>
                              </m:sSub>
                            </m:e>
                          </m:acc>
                        </m:e>
                      </m:d>
                      <m:r>
                        <a:rPr lang="en-US" sz="24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sz="24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US" sz="2400" b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sz="2400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sz="2400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𝒊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n-US" sz="2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3188" y="2736289"/>
                <a:ext cx="3232423" cy="1006558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3877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2592925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chemeClr val="accent1"/>
                </a:solidFill>
              </a:rPr>
              <a:t>Vanish</a:t>
            </a:r>
            <a:r>
              <a:rPr lang="en-US" dirty="0" smtClean="0"/>
              <a:t>ing/</a:t>
            </a:r>
            <a:r>
              <a:rPr lang="en-US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Exp</a:t>
            </a:r>
            <a:r>
              <a:rPr lang="en-US" dirty="0" smtClean="0"/>
              <a:t>loding gradient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728579"/>
            <a:ext cx="7018321" cy="4344675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952440" y="3634247"/>
            <a:ext cx="1839226" cy="918417"/>
          </a:xfrm>
        </p:spPr>
        <p:txBody>
          <a:bodyPr>
            <a:normAutofit/>
          </a:bodyPr>
          <a:lstStyle/>
          <a:p>
            <a:r>
              <a:rPr lang="en-US" dirty="0" smtClean="0"/>
              <a:t>Relu</a:t>
            </a:r>
          </a:p>
          <a:p>
            <a:r>
              <a:rPr lang="en-US" dirty="0" smtClean="0"/>
              <a:t>Identity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602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Conv</a:t>
            </a:r>
            <a:r>
              <a:rPr lang="en-US" sz="3200" dirty="0" smtClean="0"/>
              <a:t>olutional </a:t>
            </a:r>
            <a:r>
              <a:rPr lang="en-US" sz="3200" dirty="0" smtClean="0">
                <a:solidFill>
                  <a:srgbClr val="FF0000"/>
                </a:solidFill>
              </a:rPr>
              <a:t>Net</a:t>
            </a:r>
            <a:r>
              <a:rPr lang="en-US" sz="3200" dirty="0" smtClean="0"/>
              <a:t>work for Image Classification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88" y="1787857"/>
            <a:ext cx="10385964" cy="3508883"/>
          </a:xfrm>
        </p:spPr>
      </p:pic>
    </p:spTree>
    <p:extLst>
      <p:ext uri="{BB962C8B-B14F-4D97-AF65-F5344CB8AC3E}">
        <p14:creationId xmlns:p14="http://schemas.microsoft.com/office/powerpoint/2010/main" val="188690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Conv</a:t>
            </a:r>
            <a:r>
              <a:rPr lang="en-US" sz="2800" dirty="0"/>
              <a:t>olutional </a:t>
            </a:r>
            <a:r>
              <a:rPr lang="en-US" sz="2800" dirty="0">
                <a:solidFill>
                  <a:srgbClr val="FF0000"/>
                </a:solidFill>
              </a:rPr>
              <a:t>Net</a:t>
            </a:r>
            <a:r>
              <a:rPr lang="en-US" sz="2800" dirty="0"/>
              <a:t>work for </a:t>
            </a:r>
            <a:r>
              <a:rPr lang="en-US" sz="2800" dirty="0" smtClean="0"/>
              <a:t>Image </a:t>
            </a:r>
            <a:r>
              <a:rPr lang="en-US" sz="2800" dirty="0"/>
              <a:t>Classification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569796"/>
            <a:ext cx="8911687" cy="5012825"/>
          </a:xfrm>
        </p:spPr>
      </p:pic>
    </p:spTree>
    <p:extLst>
      <p:ext uri="{BB962C8B-B14F-4D97-AF65-F5344CB8AC3E}">
        <p14:creationId xmlns:p14="http://schemas.microsoft.com/office/powerpoint/2010/main" val="2450752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C</a:t>
            </a:r>
            <a:r>
              <a:rPr lang="en-US" sz="2800" dirty="0" smtClean="0"/>
              <a:t>onvolutional </a:t>
            </a:r>
            <a:r>
              <a:rPr lang="en-US" sz="2800" dirty="0" smtClean="0">
                <a:solidFill>
                  <a:srgbClr val="FF0000"/>
                </a:solidFill>
              </a:rPr>
              <a:t>N</a:t>
            </a:r>
            <a:r>
              <a:rPr lang="en-US" sz="2800" dirty="0" smtClean="0"/>
              <a:t>eural </a:t>
            </a:r>
            <a:r>
              <a:rPr lang="en-US" sz="2800" dirty="0" smtClean="0">
                <a:solidFill>
                  <a:srgbClr val="FF0000"/>
                </a:solidFill>
              </a:rPr>
              <a:t>N</a:t>
            </a:r>
            <a:r>
              <a:rPr lang="en-US" sz="2800" dirty="0" smtClean="0"/>
              <a:t>etwork for Image Segmentation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79" y="2047165"/>
            <a:ext cx="11559321" cy="3302663"/>
          </a:xfrm>
        </p:spPr>
      </p:pic>
    </p:spTree>
    <p:extLst>
      <p:ext uri="{BB962C8B-B14F-4D97-AF65-F5344CB8AC3E}">
        <p14:creationId xmlns:p14="http://schemas.microsoft.com/office/powerpoint/2010/main" val="1071133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Deconv</a:t>
            </a:r>
            <a:r>
              <a:rPr lang="en-US" dirty="0" smtClean="0"/>
              <a:t>olution Layer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962" y="1672185"/>
            <a:ext cx="3842760" cy="4311934"/>
          </a:xfrm>
        </p:spPr>
      </p:pic>
      <p:sp>
        <p:nvSpPr>
          <p:cNvPr id="6" name="TextBox 5"/>
          <p:cNvSpPr txBox="1"/>
          <p:nvPr/>
        </p:nvSpPr>
        <p:spPr>
          <a:xfrm>
            <a:off x="5280818" y="6017814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Deconvolution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9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Vanila Conv</a:t>
            </a:r>
            <a:r>
              <a:rPr lang="en-US" sz="2800" dirty="0" smtClean="0"/>
              <a:t>olution </a:t>
            </a:r>
            <a:r>
              <a:rPr lang="en-US" sz="2800" dirty="0"/>
              <a:t>&amp; </a:t>
            </a:r>
            <a:r>
              <a:rPr lang="en-US" sz="2800" dirty="0">
                <a:solidFill>
                  <a:srgbClr val="FF0000"/>
                </a:solidFill>
              </a:rPr>
              <a:t>Dialated</a:t>
            </a:r>
            <a:r>
              <a:rPr lang="en-US" sz="2800" dirty="0"/>
              <a:t> </a:t>
            </a:r>
            <a:r>
              <a:rPr lang="en-US" sz="2800" dirty="0" smtClean="0"/>
              <a:t>conv &amp; </a:t>
            </a:r>
            <a:r>
              <a:rPr lang="en-US" sz="2800" dirty="0" smtClean="0">
                <a:solidFill>
                  <a:srgbClr val="FF0000"/>
                </a:solidFill>
              </a:rPr>
              <a:t>Deconv</a:t>
            </a:r>
            <a:r>
              <a:rPr lang="en-US" sz="2800" dirty="0" smtClean="0"/>
              <a:t>olution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865" y="1289956"/>
            <a:ext cx="3842760" cy="4311934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51" y="1739585"/>
            <a:ext cx="3490912" cy="37055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3151" y="5654749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US" dirty="0" smtClean="0"/>
              <a:t>anila conv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139144" y="5654749"/>
            <a:ext cx="18582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d</a:t>
            </a:r>
            <a:r>
              <a:rPr lang="en-US" dirty="0" smtClean="0"/>
              <a:t>econvolution</a:t>
            </a:r>
          </a:p>
          <a:p>
            <a:pPr algn="ctr"/>
            <a:r>
              <a:rPr lang="en-US" dirty="0"/>
              <a:t>t</a:t>
            </a:r>
            <a:r>
              <a:rPr lang="en-US" dirty="0" smtClean="0"/>
              <a:t>ransposed conv</a:t>
            </a:r>
          </a:p>
          <a:p>
            <a:pPr algn="ctr"/>
            <a:r>
              <a:rPr lang="en-US" dirty="0"/>
              <a:t>u</a:t>
            </a:r>
            <a:r>
              <a:rPr lang="en-US" dirty="0" smtClean="0"/>
              <a:t>pconv</a:t>
            </a:r>
          </a:p>
          <a:p>
            <a:pPr algn="ctr"/>
            <a:r>
              <a:rPr lang="en-US" dirty="0"/>
              <a:t>s</a:t>
            </a:r>
            <a:r>
              <a:rPr lang="en-US" dirty="0" smtClean="0"/>
              <a:t>trided conv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649" y="1739585"/>
            <a:ext cx="3762375" cy="36290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10227" y="5654749"/>
            <a:ext cx="15472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dialated conv</a:t>
            </a:r>
          </a:p>
          <a:p>
            <a:pPr algn="ctr"/>
            <a:r>
              <a:rPr lang="en-US" dirty="0" smtClean="0"/>
              <a:t>atrous conv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19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Training Network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learning rate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1699432"/>
            <a:ext cx="5734050" cy="43053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414994" y="2940913"/>
            <a:ext cx="3865025" cy="2381714"/>
          </a:xfrm>
        </p:spPr>
        <p:txBody>
          <a:bodyPr>
            <a:normAutofit/>
          </a:bodyPr>
          <a:lstStyle/>
          <a:p>
            <a:r>
              <a:rPr lang="en-US" b="1" dirty="0" smtClean="0"/>
              <a:t>Network size Vs Learning Rate</a:t>
            </a:r>
          </a:p>
          <a:p>
            <a:r>
              <a:rPr lang="en-US" b="1" dirty="0" smtClean="0"/>
              <a:t>Batch size </a:t>
            </a:r>
            <a:r>
              <a:rPr lang="en-US" b="1" dirty="0"/>
              <a:t>Vs Learning </a:t>
            </a:r>
            <a:r>
              <a:rPr lang="en-US" b="1" dirty="0" smtClean="0"/>
              <a:t>Rate</a:t>
            </a:r>
          </a:p>
          <a:p>
            <a:r>
              <a:rPr lang="en-US" b="1" dirty="0" smtClean="0"/>
              <a:t>Dynamic Learning Rate</a:t>
            </a:r>
          </a:p>
        </p:txBody>
      </p:sp>
    </p:spTree>
    <p:extLst>
      <p:ext uri="{BB962C8B-B14F-4D97-AF65-F5344CB8AC3E}">
        <p14:creationId xmlns:p14="http://schemas.microsoft.com/office/powerpoint/2010/main" val="192370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Majid </a:t>
            </a:r>
            <a:r>
              <a:rPr lang="en-US" sz="2000" b="1" dirty="0" smtClean="0"/>
              <a:t>Nasiri</a:t>
            </a:r>
            <a:endParaRPr lang="fa-IR" sz="2000" b="1" dirty="0"/>
          </a:p>
          <a:p>
            <a:r>
              <a:rPr lang="en-US" sz="2000" b="1" dirty="0" smtClean="0"/>
              <a:t>B.sc : Electronic (Shiraz </a:t>
            </a:r>
            <a:r>
              <a:rPr lang="en-US" sz="2000" b="1" dirty="0"/>
              <a:t>University of </a:t>
            </a:r>
            <a:r>
              <a:rPr lang="en-US" sz="2000" b="1" dirty="0" smtClean="0"/>
              <a:t>Technology)</a:t>
            </a:r>
          </a:p>
          <a:p>
            <a:r>
              <a:rPr lang="en-US" sz="2000" b="1" dirty="0"/>
              <a:t>M.sc: Artificial Intelegence (Shahid Rajaee Teacher Training University)</a:t>
            </a:r>
          </a:p>
          <a:p>
            <a:r>
              <a:rPr lang="en-US" sz="2000" b="1" dirty="0" smtClean="0"/>
              <a:t>Email</a:t>
            </a:r>
            <a:r>
              <a:rPr lang="en-US" sz="2000" b="1" dirty="0"/>
              <a:t>: </a:t>
            </a:r>
            <a:r>
              <a:rPr lang="en-US" sz="2000" b="1" dirty="0">
                <a:hlinkClick r:id="rId2"/>
              </a:rPr>
              <a:t>mail.ai@yahoo.com</a:t>
            </a:r>
            <a:endParaRPr lang="en-US" sz="2000" b="1" dirty="0"/>
          </a:p>
          <a:p>
            <a:r>
              <a:rPr lang="en-US" sz="2000" b="1" dirty="0"/>
              <a:t>Web: </a:t>
            </a:r>
            <a:r>
              <a:rPr lang="en-US" sz="2000" b="1" dirty="0">
                <a:hlinkClick r:id="rId3"/>
              </a:rPr>
              <a:t>https://github.com/m-nasiri</a:t>
            </a:r>
            <a:endParaRPr lang="en-US" sz="2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3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Training Network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train &amp; test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745" y="1789277"/>
            <a:ext cx="4605693" cy="32108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887" y="2226006"/>
            <a:ext cx="5183903" cy="291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23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29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Weight Initialization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8282323" y="3650541"/>
            <a:ext cx="3865025" cy="90781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Zero-mean </a:t>
            </a:r>
          </a:p>
          <a:p>
            <a:r>
              <a:rPr lang="en-US" b="1" dirty="0" smtClean="0"/>
              <a:t>Network size &amp; initialization</a:t>
            </a:r>
          </a:p>
          <a:p>
            <a:r>
              <a:rPr lang="en-US" b="1" dirty="0" smtClean="0"/>
              <a:t>All positive </a:t>
            </a:r>
            <a:r>
              <a:rPr lang="en-US" b="1" dirty="0" smtClean="0"/>
              <a:t>inputs</a:t>
            </a:r>
            <a:endParaRPr lang="en-US" b="1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094" y="4558352"/>
            <a:ext cx="2706518" cy="135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56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6946710" y="4169156"/>
            <a:ext cx="4749421" cy="142642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 smtClean="0">
                <a:solidFill>
                  <a:srgbClr val="FF0000"/>
                </a:solidFill>
              </a:rPr>
              <a:t>Usually After Fully-Connected or Convolutional Layers</a:t>
            </a:r>
          </a:p>
        </p:txBody>
      </p:sp>
    </p:spTree>
    <p:extLst>
      <p:ext uri="{BB962C8B-B14F-4D97-AF65-F5344CB8AC3E}">
        <p14:creationId xmlns:p14="http://schemas.microsoft.com/office/powerpoint/2010/main" val="2444898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17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592924" y="2995447"/>
            <a:ext cx="8243397" cy="18495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Learn more robust features</a:t>
            </a:r>
          </a:p>
          <a:p>
            <a:r>
              <a:rPr lang="en-US" b="1" dirty="0" smtClean="0"/>
              <a:t>Doubles the number of epochs</a:t>
            </a:r>
          </a:p>
          <a:p>
            <a:r>
              <a:rPr lang="en-US" b="1" dirty="0" smtClean="0"/>
              <a:t>More parameters more regularization</a:t>
            </a:r>
          </a:p>
          <a:p>
            <a:r>
              <a:rPr lang="en-US" b="1" dirty="0" smtClean="0"/>
              <a:t>Fully-Connected layers need more dropout than Convolutional layers</a:t>
            </a:r>
            <a:endParaRPr lang="en-US" b="1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Training Network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Dropout points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46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Regularization</a:t>
            </a:r>
            <a:br>
              <a:rPr lang="en-US" dirty="0" smtClean="0">
                <a:solidFill>
                  <a:schemeClr val="tx1"/>
                </a:solidFill>
              </a:rPr>
            </a:br>
            <a:r>
              <a:rPr lang="en-US" dirty="0" smtClean="0">
                <a:solidFill>
                  <a:schemeClr val="tx1"/>
                </a:solidFill>
              </a:rPr>
              <a:t>Data Augmentation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592925" y="2723866"/>
            <a:ext cx="7397236" cy="36769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/>
              <a:t>Random </a:t>
            </a:r>
            <a:r>
              <a:rPr lang="en-US" b="1" dirty="0"/>
              <a:t>c</a:t>
            </a:r>
            <a:r>
              <a:rPr lang="en-US" b="1" dirty="0" smtClean="0"/>
              <a:t>rop, flip</a:t>
            </a:r>
          </a:p>
          <a:p>
            <a:r>
              <a:rPr lang="en-US" b="1" dirty="0" smtClean="0"/>
              <a:t>Random (translation, rotation, stretching, ...)</a:t>
            </a:r>
          </a:p>
          <a:p>
            <a:r>
              <a:rPr lang="en-US" b="1" dirty="0" smtClean="0"/>
              <a:t>Change Brightness</a:t>
            </a:r>
          </a:p>
          <a:p>
            <a:r>
              <a:rPr lang="en-US" b="1" dirty="0" smtClean="0"/>
              <a:t>Resize image</a:t>
            </a:r>
          </a:p>
          <a:p>
            <a:r>
              <a:rPr lang="en-US" b="1" dirty="0" smtClean="0"/>
              <a:t>Add random noise</a:t>
            </a:r>
          </a:p>
        </p:txBody>
      </p:sp>
    </p:spTree>
    <p:extLst>
      <p:ext uri="{BB962C8B-B14F-4D97-AF65-F5344CB8AC3E}">
        <p14:creationId xmlns:p14="http://schemas.microsoft.com/office/powerpoint/2010/main" val="35962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Convolutional Network for mnist dataset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graphicFrame>
        <p:nvGraphicFramePr>
          <p:cNvPr id="6" name="Table 2"/>
          <p:cNvGraphicFramePr/>
          <p:nvPr>
            <p:extLst>
              <p:ext uri="{D42A27DB-BD31-4B8C-83A1-F6EECF244321}">
                <p14:modId xmlns:p14="http://schemas.microsoft.com/office/powerpoint/2010/main" val="3394881480"/>
              </p:ext>
            </p:extLst>
          </p:nvPr>
        </p:nvGraphicFramePr>
        <p:xfrm>
          <a:off x="4552649" y="3088977"/>
          <a:ext cx="4238640" cy="1482840"/>
        </p:xfrm>
        <a:graphic>
          <a:graphicData uri="http://schemas.openxmlformats.org/drawingml/2006/table">
            <a:tbl>
              <a:tblPr/>
              <a:tblGrid>
                <a:gridCol w="2119320"/>
                <a:gridCol w="2119320"/>
              </a:tblGrid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x1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F2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y1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F2E7E7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E4CCCC"/>
                    </a:solidFill>
                  </a:tcPr>
                </a:tc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...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F2E7E7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...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F2E7E7"/>
                    </a:solidFill>
                  </a:tcPr>
                </a:tc>
              </a:tr>
              <a:tr h="3704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E4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E4CCCC"/>
                    </a:solidFill>
                  </a:tcPr>
                </a:tc>
              </a:tr>
            </a:tbl>
          </a:graphicData>
        </a:graphic>
      </p:graphicFrame>
      <p:sp>
        <p:nvSpPr>
          <p:cNvPr id="7" name="CustomShape 3"/>
          <p:cNvSpPr/>
          <p:nvPr/>
        </p:nvSpPr>
        <p:spPr>
          <a:xfrm rot="5400000">
            <a:off x="5417009" y="1865337"/>
            <a:ext cx="348120" cy="19299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DD48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4"/>
          <p:cNvSpPr/>
          <p:nvPr/>
        </p:nvSpPr>
        <p:spPr>
          <a:xfrm>
            <a:off x="5370929" y="2191317"/>
            <a:ext cx="4402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X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5"/>
          <p:cNvSpPr/>
          <p:nvPr/>
        </p:nvSpPr>
        <p:spPr>
          <a:xfrm>
            <a:off x="7447589" y="2191317"/>
            <a:ext cx="51048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CustomShape 6"/>
          <p:cNvSpPr/>
          <p:nvPr/>
        </p:nvSpPr>
        <p:spPr>
          <a:xfrm rot="5400000">
            <a:off x="7528769" y="1865337"/>
            <a:ext cx="348120" cy="19299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DD48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663" y="2510817"/>
            <a:ext cx="2314006" cy="2345025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497965"/>
              </p:ext>
            </p:extLst>
          </p:nvPr>
        </p:nvGraphicFramePr>
        <p:xfrm>
          <a:off x="9142887" y="3411940"/>
          <a:ext cx="2697080" cy="4230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9708"/>
                <a:gridCol w="269708"/>
                <a:gridCol w="269708"/>
                <a:gridCol w="269708"/>
                <a:gridCol w="269708"/>
                <a:gridCol w="269708"/>
                <a:gridCol w="269708"/>
                <a:gridCol w="269708"/>
                <a:gridCol w="269708"/>
                <a:gridCol w="269708"/>
              </a:tblGrid>
              <a:tr h="423081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</a:t>
                      </a:r>
                      <a:endParaRPr lang="en-US" b="1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17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963" y="470874"/>
            <a:ext cx="8372135" cy="5581423"/>
          </a:xfrm>
          <a:prstGeom prst="rect">
            <a:avLst/>
          </a:prstGeom>
        </p:spPr>
      </p:pic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Convolutional Network for mnist dataset</a:t>
            </a:r>
            <a:br>
              <a:rPr lang="en-US" dirty="0" smtClean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14902" y="3924538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[1 28 28 1]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592925" y="5605368"/>
            <a:ext cx="2300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weights</a:t>
            </a:r>
            <a:r>
              <a:rPr lang="en-US" dirty="0" smtClean="0"/>
              <a:t> = [3 3 1] * 8</a:t>
            </a:r>
          </a:p>
          <a:p>
            <a:r>
              <a:rPr lang="en-US" dirty="0" smtClean="0"/>
              <a:t> conv </a:t>
            </a:r>
            <a:r>
              <a:rPr lang="en-US" dirty="0"/>
              <a:t>= [1 28 28 8</a:t>
            </a:r>
            <a:r>
              <a:rPr lang="en-US" dirty="0" smtClean="0"/>
              <a:t>]</a:t>
            </a:r>
          </a:p>
          <a:p>
            <a:r>
              <a:rPr lang="en-US" dirty="0" smtClean="0"/>
              <a:t>   relu </a:t>
            </a:r>
            <a:r>
              <a:rPr lang="en-US" dirty="0"/>
              <a:t>= [1 28 28 </a:t>
            </a:r>
            <a:r>
              <a:rPr lang="en-US" dirty="0" smtClean="0"/>
              <a:t>8]</a:t>
            </a:r>
          </a:p>
          <a:p>
            <a:r>
              <a:rPr lang="en-US" dirty="0"/>
              <a:t> </a:t>
            </a:r>
            <a:r>
              <a:rPr lang="en-US" dirty="0" smtClean="0"/>
              <a:t> pool </a:t>
            </a:r>
            <a:r>
              <a:rPr lang="en-US" dirty="0"/>
              <a:t>= [1 14 14 8</a:t>
            </a:r>
            <a:r>
              <a:rPr lang="en-US" dirty="0" smtClean="0"/>
              <a:t>]</a:t>
            </a:r>
            <a:endParaRPr lang="en-US" dirty="0"/>
          </a:p>
        </p:txBody>
      </p:sp>
      <p:sp>
        <p:nvSpPr>
          <p:cNvPr id="50" name="TextBox 49"/>
          <p:cNvSpPr txBox="1"/>
          <p:nvPr/>
        </p:nvSpPr>
        <p:spPr>
          <a:xfrm>
            <a:off x="5712537" y="4628504"/>
            <a:ext cx="2425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</a:t>
            </a:r>
            <a:r>
              <a:rPr lang="en-US" dirty="0"/>
              <a:t>weights</a:t>
            </a:r>
            <a:r>
              <a:rPr lang="en-US" dirty="0" smtClean="0"/>
              <a:t> = [3 3 8] * 12</a:t>
            </a:r>
          </a:p>
          <a:p>
            <a:r>
              <a:rPr lang="en-US" dirty="0" smtClean="0"/>
              <a:t> conv </a:t>
            </a:r>
            <a:r>
              <a:rPr lang="en-US" dirty="0"/>
              <a:t>= [1 </a:t>
            </a:r>
            <a:r>
              <a:rPr lang="en-US" dirty="0" smtClean="0"/>
              <a:t>14 14 12]</a:t>
            </a:r>
          </a:p>
          <a:p>
            <a:r>
              <a:rPr lang="en-US" dirty="0" smtClean="0"/>
              <a:t>   relu </a:t>
            </a:r>
            <a:r>
              <a:rPr lang="en-US" dirty="0"/>
              <a:t>= [1 </a:t>
            </a:r>
            <a:r>
              <a:rPr lang="en-US" dirty="0" smtClean="0"/>
              <a:t>14 14 12]</a:t>
            </a:r>
          </a:p>
          <a:p>
            <a:r>
              <a:rPr lang="en-US" dirty="0"/>
              <a:t> </a:t>
            </a:r>
            <a:r>
              <a:rPr lang="en-US" dirty="0" smtClean="0"/>
              <a:t> pool </a:t>
            </a:r>
            <a:r>
              <a:rPr lang="en-US" dirty="0"/>
              <a:t>= [1 </a:t>
            </a:r>
            <a:r>
              <a:rPr lang="en-US" dirty="0" smtClean="0"/>
              <a:t>7 7 12]</a:t>
            </a:r>
            <a:endParaRPr lang="en-US" dirty="0"/>
          </a:p>
        </p:txBody>
      </p:sp>
      <p:sp>
        <p:nvSpPr>
          <p:cNvPr id="51" name="TextBox 50"/>
          <p:cNvSpPr txBox="1"/>
          <p:nvPr/>
        </p:nvSpPr>
        <p:spPr>
          <a:xfrm>
            <a:off x="8136704" y="4913515"/>
            <a:ext cx="21419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weights= [588 120]</a:t>
            </a:r>
          </a:p>
          <a:p>
            <a:r>
              <a:rPr lang="en-US" dirty="0" smtClean="0"/>
              <a:t>   fc= [1 588]</a:t>
            </a:r>
          </a:p>
          <a:p>
            <a:r>
              <a:rPr lang="en-US" dirty="0" smtClean="0"/>
              <a:t>relu= [1 120]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9896655" y="3924538"/>
            <a:ext cx="20794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</a:t>
            </a:r>
            <a:r>
              <a:rPr lang="en-US" dirty="0" smtClean="0"/>
              <a:t>eights = [120 10]</a:t>
            </a:r>
          </a:p>
          <a:p>
            <a:r>
              <a:rPr lang="en-US" dirty="0" smtClean="0"/>
              <a:t>   fc= [1 120]</a:t>
            </a:r>
          </a:p>
          <a:p>
            <a:r>
              <a:rPr lang="en-US" dirty="0" smtClean="0"/>
              <a:t>relu= [1 10]</a:t>
            </a:r>
          </a:p>
        </p:txBody>
      </p:sp>
    </p:spTree>
    <p:extLst>
      <p:ext uri="{BB962C8B-B14F-4D97-AF65-F5344CB8AC3E}">
        <p14:creationId xmlns:p14="http://schemas.microsoft.com/office/powerpoint/2010/main" val="563389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Topics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2615821"/>
          </a:xfrm>
        </p:spPr>
        <p:txBody>
          <a:bodyPr>
            <a:normAutofit/>
          </a:bodyPr>
          <a:lstStyle/>
          <a:p>
            <a:pPr lvl="0"/>
            <a:r>
              <a:rPr lang="en-US" sz="2800" b="1" dirty="0"/>
              <a:t>Convolutional Network Components </a:t>
            </a:r>
            <a:endParaRPr lang="en-US" sz="2800" b="1" dirty="0" smtClean="0"/>
          </a:p>
          <a:p>
            <a:r>
              <a:rPr lang="en-US" sz="2800" b="1" dirty="0"/>
              <a:t>Training Network </a:t>
            </a:r>
          </a:p>
          <a:p>
            <a:pPr lvl="0"/>
            <a:r>
              <a:rPr lang="en-US" sz="2800" b="1" dirty="0" smtClean="0"/>
              <a:t>Regularization</a:t>
            </a:r>
          </a:p>
          <a:p>
            <a:r>
              <a:rPr lang="en-US" sz="2800" b="1" dirty="0" smtClean="0"/>
              <a:t>MNIST </a:t>
            </a:r>
            <a:r>
              <a:rPr lang="en-US" sz="2800" b="1" dirty="0"/>
              <a:t>CNN </a:t>
            </a:r>
            <a:r>
              <a:rPr lang="en-US" sz="2800" b="1" dirty="0" smtClean="0"/>
              <a:t>project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5775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437901" y="6328483"/>
            <a:ext cx="50706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https://codebox.net/convnetdesigner/main.html</a:t>
            </a:r>
          </a:p>
        </p:txBody>
      </p:sp>
      <p:sp>
        <p:nvSpPr>
          <p:cNvPr id="30" name="Rectangle 29"/>
          <p:cNvSpPr/>
          <p:nvPr/>
        </p:nvSpPr>
        <p:spPr>
          <a:xfrm>
            <a:off x="1724270" y="2710235"/>
            <a:ext cx="1263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nput layer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534259" y="5235971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4307908" y="5252248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non-linearity</a:t>
            </a:r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5722078" y="4310071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572758" y="4125405"/>
            <a:ext cx="6671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conv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>
            <a:off x="7361883" y="4174674"/>
            <a:ext cx="14782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non-linearity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776053" y="3650439"/>
            <a:ext cx="9685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pooling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8879118" y="4760621"/>
            <a:ext cx="1768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ully-connected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11092411" y="2894901"/>
            <a:ext cx="87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output</a:t>
            </a:r>
            <a:endParaRPr lang="en-US" dirty="0"/>
          </a:p>
        </p:txBody>
      </p:sp>
      <p:sp>
        <p:nvSpPr>
          <p:cNvPr id="40" name="Cube 39"/>
          <p:cNvSpPr/>
          <p:nvPr/>
        </p:nvSpPr>
        <p:spPr>
          <a:xfrm>
            <a:off x="10912365" y="2659097"/>
            <a:ext cx="120153" cy="772714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0030881" y="3584934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softmax</a:t>
            </a:r>
            <a:endParaRPr lang="en-US" dirty="0"/>
          </a:p>
        </p:txBody>
      </p:sp>
      <p:sp>
        <p:nvSpPr>
          <p:cNvPr id="42" name="Right Brace 41"/>
          <p:cNvSpPr/>
          <p:nvPr/>
        </p:nvSpPr>
        <p:spPr>
          <a:xfrm rot="5400000" flipH="1" flipV="1">
            <a:off x="5476417" y="-436837"/>
            <a:ext cx="464024" cy="247045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Brace 42"/>
          <p:cNvSpPr/>
          <p:nvPr/>
        </p:nvSpPr>
        <p:spPr>
          <a:xfrm rot="5400000" flipH="1" flipV="1">
            <a:off x="8057478" y="408902"/>
            <a:ext cx="464024" cy="269166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213742" y="289380"/>
            <a:ext cx="111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</a:t>
            </a:r>
            <a:r>
              <a:rPr lang="en-US" dirty="0" smtClean="0"/>
              <a:t>irst layer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7559963" y="1195516"/>
            <a:ext cx="1459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econd layer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83" y="104189"/>
            <a:ext cx="8372135" cy="55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93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Conv</a:t>
            </a:r>
            <a:r>
              <a:rPr lang="en-US" dirty="0"/>
              <a:t>olutional Layer </a:t>
            </a:r>
            <a:r>
              <a:rPr lang="en-US" sz="2000" dirty="0" smtClean="0"/>
              <a:t>(filters, </a:t>
            </a:r>
            <a:r>
              <a:rPr lang="en-US" sz="2000" dirty="0"/>
              <a:t>biasses, convolution)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834" y="1114430"/>
            <a:ext cx="4720569" cy="5092570"/>
          </a:xfrm>
        </p:spPr>
      </p:pic>
      <p:sp>
        <p:nvSpPr>
          <p:cNvPr id="3" name="Rectangle 2"/>
          <p:cNvSpPr/>
          <p:nvPr/>
        </p:nvSpPr>
        <p:spPr>
          <a:xfrm>
            <a:off x="2592925" y="6357125"/>
            <a:ext cx="495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https://github.com/vdumoulin/conv_arithmetic</a:t>
            </a:r>
          </a:p>
        </p:txBody>
      </p:sp>
    </p:spTree>
    <p:extLst>
      <p:ext uri="{BB962C8B-B14F-4D97-AF65-F5344CB8AC3E}">
        <p14:creationId xmlns:p14="http://schemas.microsoft.com/office/powerpoint/2010/main" val="284564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Conv</a:t>
            </a:r>
            <a:r>
              <a:rPr lang="en-US" dirty="0"/>
              <a:t>olutional Layer </a:t>
            </a:r>
            <a:r>
              <a:rPr lang="en-US" sz="2000" dirty="0" smtClean="0"/>
              <a:t>(filters, </a:t>
            </a:r>
            <a:r>
              <a:rPr lang="en-US" sz="2000" dirty="0"/>
              <a:t>biasses, convolution)</a:t>
            </a:r>
          </a:p>
        </p:txBody>
      </p:sp>
      <p:sp>
        <p:nvSpPr>
          <p:cNvPr id="3" name="Rectangle 2"/>
          <p:cNvSpPr/>
          <p:nvPr/>
        </p:nvSpPr>
        <p:spPr>
          <a:xfrm>
            <a:off x="2592925" y="6357125"/>
            <a:ext cx="49552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https://github.com/vdumoulin/conv_arithmetic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670958" y="2105672"/>
            <a:ext cx="4364977" cy="40010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 smtClean="0"/>
              <a:t>W : input size</a:t>
            </a:r>
          </a:p>
          <a:p>
            <a:r>
              <a:rPr lang="en-US" sz="2000" b="1" dirty="0" smtClean="0"/>
              <a:t>F: filter size</a:t>
            </a:r>
          </a:p>
          <a:p>
            <a:r>
              <a:rPr lang="en-US" sz="2000" b="1" dirty="0" smtClean="0"/>
              <a:t>P: padding</a:t>
            </a:r>
          </a:p>
          <a:p>
            <a:r>
              <a:rPr lang="en-US" sz="2000" b="1" dirty="0" smtClean="0"/>
              <a:t>S: stride</a:t>
            </a:r>
          </a:p>
          <a:p>
            <a:endParaRPr lang="en-US" sz="2000" b="1" dirty="0" smtClean="0"/>
          </a:p>
          <a:p>
            <a:r>
              <a:rPr lang="en-US" sz="2000" b="1" dirty="0" smtClean="0"/>
              <a:t>Feature map size = (W-F+2*P)/S + 1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                   = (5-3+2*1)/1 + 1</a:t>
            </a:r>
          </a:p>
          <a:p>
            <a:r>
              <a:rPr lang="en-US" sz="2000" b="1" dirty="0"/>
              <a:t> </a:t>
            </a:r>
            <a:r>
              <a:rPr lang="en-US" sz="2000" b="1" dirty="0" smtClean="0"/>
              <a:t>                             = 4 + 1 = </a:t>
            </a:r>
            <a:r>
              <a:rPr lang="en-US" sz="2000" b="1" dirty="0" smtClean="0">
                <a:solidFill>
                  <a:srgbClr val="FF0000"/>
                </a:solidFill>
              </a:rPr>
              <a:t>5</a:t>
            </a:r>
          </a:p>
          <a:p>
            <a:endParaRPr lang="en-US" sz="2000" b="1" dirty="0" smtClean="0"/>
          </a:p>
          <a:p>
            <a:r>
              <a:rPr lang="en-US" sz="2000" b="1" dirty="0"/>
              <a:t>Feature map size = (W-F+2*P)/S + 1</a:t>
            </a:r>
          </a:p>
          <a:p>
            <a:r>
              <a:rPr lang="en-US" sz="2000" b="1" dirty="0"/>
              <a:t>                              = (5-3+2*1</a:t>
            </a:r>
            <a:r>
              <a:rPr lang="en-US" sz="2000" b="1" dirty="0" smtClean="0"/>
              <a:t>)/2 </a:t>
            </a:r>
            <a:r>
              <a:rPr lang="en-US" sz="2000" b="1" dirty="0"/>
              <a:t>+ 1</a:t>
            </a:r>
          </a:p>
          <a:p>
            <a:r>
              <a:rPr lang="en-US" sz="2000" b="1" dirty="0"/>
              <a:t>                              = </a:t>
            </a:r>
            <a:r>
              <a:rPr lang="en-US" sz="2000" b="1" dirty="0" smtClean="0"/>
              <a:t>2 </a:t>
            </a:r>
            <a:r>
              <a:rPr lang="en-US" sz="2000" b="1" dirty="0"/>
              <a:t>+ 1 = </a:t>
            </a:r>
            <a:r>
              <a:rPr lang="en-US" sz="2000" b="1" dirty="0" smtClean="0">
                <a:solidFill>
                  <a:srgbClr val="FF0000"/>
                </a:solidFill>
              </a:rPr>
              <a:t>3</a:t>
            </a:r>
            <a:endParaRPr lang="en-US" sz="2000" b="1" dirty="0">
              <a:solidFill>
                <a:srgbClr val="FF0000"/>
              </a:solidFill>
            </a:endParaRPr>
          </a:p>
          <a:p>
            <a:endParaRPr lang="en-US" sz="20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31" y="1645693"/>
            <a:ext cx="4083027" cy="3938312"/>
          </a:xfrm>
          <a:prstGeom prst="rect">
            <a:avLst/>
          </a:prstGeom>
        </p:spPr>
      </p:pic>
      <p:pic>
        <p:nvPicPr>
          <p:cNvPr id="8" name="Content Placeholder 5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839"/>
            <a:ext cx="3430954" cy="3701328"/>
          </a:xfrm>
        </p:spPr>
      </p:pic>
    </p:spTree>
    <p:extLst>
      <p:ext uri="{BB962C8B-B14F-4D97-AF65-F5344CB8AC3E}">
        <p14:creationId xmlns:p14="http://schemas.microsoft.com/office/powerpoint/2010/main" val="23887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Conv</a:t>
            </a:r>
            <a:r>
              <a:rPr lang="en-US" dirty="0"/>
              <a:t>olutional Layer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160" y="1792918"/>
            <a:ext cx="6435843" cy="4605465"/>
          </a:xfrm>
        </p:spPr>
      </p:pic>
    </p:spTree>
    <p:extLst>
      <p:ext uri="{BB962C8B-B14F-4D97-AF65-F5344CB8AC3E}">
        <p14:creationId xmlns:p14="http://schemas.microsoft.com/office/powerpoint/2010/main" val="40738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567830" y="183046"/>
            <a:ext cx="5258635" cy="86258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solidFill>
                  <a:srgbClr val="FF0000"/>
                </a:solidFill>
              </a:rPr>
              <a:t>Non-lin</a:t>
            </a:r>
            <a:r>
              <a:rPr lang="en-US" dirty="0" smtClean="0"/>
              <a:t>earity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520"/>
            <a:ext cx="12192000" cy="612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684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Pool</a:t>
            </a:r>
            <a:r>
              <a:rPr lang="en-US" dirty="0" smtClean="0"/>
              <a:t>ing </a:t>
            </a:r>
            <a:r>
              <a:rPr lang="en-US" dirty="0"/>
              <a:t>Layer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99" y="1264555"/>
            <a:ext cx="11178019" cy="326586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168" y="3753133"/>
            <a:ext cx="4319522" cy="432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7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1880</TotalTime>
  <Words>458</Words>
  <Application>Microsoft Office PowerPoint</Application>
  <PresentationFormat>Widescreen</PresentationFormat>
  <Paragraphs>138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Cambria Math</vt:lpstr>
      <vt:lpstr>Century Gothic</vt:lpstr>
      <vt:lpstr>Tahoma</vt:lpstr>
      <vt:lpstr>Wingdings 3</vt:lpstr>
      <vt:lpstr>Wisp</vt:lpstr>
      <vt:lpstr>Deep Learning Course</vt:lpstr>
      <vt:lpstr>Introduce</vt:lpstr>
      <vt:lpstr>Topics</vt:lpstr>
      <vt:lpstr>PowerPoint Presentation</vt:lpstr>
      <vt:lpstr>Convolutional Layer (filters, biasses, convolution)</vt:lpstr>
      <vt:lpstr>Convolutional Layer (filters, biasses, convolution)</vt:lpstr>
      <vt:lpstr>Convolutional Layer</vt:lpstr>
      <vt:lpstr>PowerPoint Presentation</vt:lpstr>
      <vt:lpstr>Pooling Layer</vt:lpstr>
      <vt:lpstr>Receptive field</vt:lpstr>
      <vt:lpstr>PowerPoint Presentation</vt:lpstr>
      <vt:lpstr>PowerPoint Presentation</vt:lpstr>
      <vt:lpstr>PowerPoint Presentation</vt:lpstr>
      <vt:lpstr>Convolutional Network for Image Classification</vt:lpstr>
      <vt:lpstr>Convolutional Network for Image Classification</vt:lpstr>
      <vt:lpstr>Convolutional Neural Network for Image Segmentation</vt:lpstr>
      <vt:lpstr>Deconvolution Layer</vt:lpstr>
      <vt:lpstr>Vanila Convolution &amp; Dialated conv &amp; Deconvolution</vt:lpstr>
      <vt:lpstr>Training Network learning rate</vt:lpstr>
      <vt:lpstr>Training Network train &amp; test</vt:lpstr>
      <vt:lpstr>PowerPoint Presentation</vt:lpstr>
      <vt:lpstr>Weight Initialization</vt:lpstr>
      <vt:lpstr>PowerPoint Presentation</vt:lpstr>
      <vt:lpstr>PowerPoint Presentation</vt:lpstr>
      <vt:lpstr>Training Network Dropout points</vt:lpstr>
      <vt:lpstr>Regularization Data Augmentation</vt:lpstr>
      <vt:lpstr>Convolutional Network for mnist dataset </vt:lpstr>
      <vt:lpstr>Convolutional Network for mnist dataset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 for Semantic Image Segmentation</dc:title>
  <dc:creator>family</dc:creator>
  <cp:lastModifiedBy>family</cp:lastModifiedBy>
  <cp:revision>805</cp:revision>
  <dcterms:created xsi:type="dcterms:W3CDTF">2017-10-02T02:04:49Z</dcterms:created>
  <dcterms:modified xsi:type="dcterms:W3CDTF">2018-03-01T01:22:27Z</dcterms:modified>
</cp:coreProperties>
</file>